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24"/>
  </p:notesMasterIdLst>
  <p:sldIdLst>
    <p:sldId id="257" r:id="rId3"/>
    <p:sldId id="259" r:id="rId4"/>
    <p:sldId id="331" r:id="rId5"/>
    <p:sldId id="333" r:id="rId6"/>
    <p:sldId id="342" r:id="rId7"/>
    <p:sldId id="334" r:id="rId8"/>
    <p:sldId id="335" r:id="rId9"/>
    <p:sldId id="379" r:id="rId10"/>
    <p:sldId id="380" r:id="rId11"/>
    <p:sldId id="381" r:id="rId12"/>
    <p:sldId id="372" r:id="rId13"/>
    <p:sldId id="382" r:id="rId14"/>
    <p:sldId id="343" r:id="rId15"/>
    <p:sldId id="345" r:id="rId16"/>
    <p:sldId id="341" r:id="rId17"/>
    <p:sldId id="383" r:id="rId18"/>
    <p:sldId id="377" r:id="rId19"/>
    <p:sldId id="385" r:id="rId20"/>
    <p:sldId id="384" r:id="rId21"/>
    <p:sldId id="361" r:id="rId22"/>
    <p:sldId id="37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4"/>
    <p:restoredTop sz="92041" autoAdjust="0"/>
  </p:normalViewPr>
  <p:slideViewPr>
    <p:cSldViewPr snapToGrid="0">
      <p:cViewPr varScale="1">
        <p:scale>
          <a:sx n="117" d="100"/>
          <a:sy n="117" d="100"/>
        </p:scale>
        <p:origin x="1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0A3A8-4A3D-4B6C-AA42-0EB0DDD52653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905C4-68B8-402D-B094-3ABA7D82CC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8F332AE-CF90-437C-9F1F-BE6050743C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905C4-68B8-402D-B094-3ABA7D82CC5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905C4-68B8-402D-B094-3ABA7D82CC50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905C4-68B8-402D-B094-3ABA7D82CC5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905C4-68B8-402D-B094-3ABA7D82CC5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905C4-68B8-402D-B094-3ABA7D82CC5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905C4-68B8-402D-B094-3ABA7D82CC50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905C4-68B8-402D-B094-3ABA7D82CC50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EAAE164-4D3F-408A-AF63-C73293295C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905C4-68B8-402D-B094-3ABA7D82CC5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905C4-68B8-402D-B094-3ABA7D82CC5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905C4-68B8-402D-B094-3ABA7D82CC5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905C4-68B8-402D-B094-3ABA7D82CC5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905C4-68B8-402D-B094-3ABA7D82CC5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905C4-68B8-402D-B094-3ABA7D82CC5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905C4-68B8-402D-B094-3ABA7D82CC5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306860" y="679622"/>
            <a:ext cx="1157828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319903" y="152177"/>
            <a:ext cx="503396" cy="432022"/>
            <a:chOff x="319903" y="81316"/>
            <a:chExt cx="585965" cy="502884"/>
          </a:xfrm>
        </p:grpSpPr>
        <p:sp>
          <p:nvSpPr>
            <p:cNvPr id="7" name="矩形 6"/>
            <p:cNvSpPr/>
            <p:nvPr userDrawn="1"/>
          </p:nvSpPr>
          <p:spPr>
            <a:xfrm>
              <a:off x="319903" y="252528"/>
              <a:ext cx="331672" cy="3316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73836" y="81316"/>
              <a:ext cx="232032" cy="2320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-14033" y="6570000"/>
            <a:ext cx="12218400" cy="293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953936" y="135612"/>
            <a:ext cx="8961341" cy="54400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/>
              <a:t>标题内容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书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1764872"/>
            <a:ext cx="12192000" cy="3328257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4" name="直接连接符 4"/>
          <p:cNvCxnSpPr/>
          <p:nvPr userDrawn="1"/>
        </p:nvCxnSpPr>
        <p:spPr>
          <a:xfrm>
            <a:off x="996403" y="3428999"/>
            <a:ext cx="11822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12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652"/>
          <a:stretch>
            <a:fillRect/>
          </a:stretch>
        </p:blipFill>
        <p:spPr>
          <a:xfrm>
            <a:off x="8863687" y="1559486"/>
            <a:ext cx="3328313" cy="373902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875308" y="2536911"/>
            <a:ext cx="15030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sz="4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</a:rPr>
              <a:t>PART</a:t>
            </a:r>
            <a:endParaRPr kumimoji="0" lang="zh-CN" altLang="en-US" sz="40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378348" y="2583900"/>
            <a:ext cx="2377523" cy="613907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875308" y="3660194"/>
            <a:ext cx="3759468" cy="613907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zh-CN" altLang="en-US"/>
              <a:t>标题内容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校徽空白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书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306860" y="679622"/>
            <a:ext cx="1157828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319903" y="152177"/>
            <a:ext cx="503396" cy="432022"/>
            <a:chOff x="319903" y="81316"/>
            <a:chExt cx="585965" cy="502884"/>
          </a:xfrm>
        </p:grpSpPr>
        <p:sp>
          <p:nvSpPr>
            <p:cNvPr id="7" name="矩形 6"/>
            <p:cNvSpPr/>
            <p:nvPr userDrawn="1"/>
          </p:nvSpPr>
          <p:spPr>
            <a:xfrm>
              <a:off x="319903" y="252528"/>
              <a:ext cx="331672" cy="3316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73836" y="81316"/>
              <a:ext cx="232032" cy="2320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-14033" y="6570000"/>
            <a:ext cx="12218400" cy="293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953936" y="135612"/>
            <a:ext cx="8961341" cy="54400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/>
              <a:t>标题内容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1764872"/>
            <a:ext cx="12192000" cy="3328257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4" name="直接连接符 4"/>
          <p:cNvCxnSpPr/>
          <p:nvPr userDrawn="1"/>
        </p:nvCxnSpPr>
        <p:spPr>
          <a:xfrm>
            <a:off x="996403" y="3428999"/>
            <a:ext cx="11822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形 12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5652"/>
          <a:stretch>
            <a:fillRect/>
          </a:stretch>
        </p:blipFill>
        <p:spPr>
          <a:xfrm>
            <a:off x="8863687" y="1559486"/>
            <a:ext cx="3328313" cy="373902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875308" y="2536911"/>
            <a:ext cx="15030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sz="4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</a:rPr>
              <a:t>PART</a:t>
            </a:r>
            <a:endParaRPr kumimoji="0" lang="zh-CN" altLang="en-US" sz="40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378348" y="2583900"/>
            <a:ext cx="2377523" cy="613907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875308" y="3660194"/>
            <a:ext cx="3759468" cy="613907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zh-CN" altLang="en-US"/>
              <a:t>标题内容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校徽空白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D3B46-B688-4075-A083-CD97F4D2B800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CB8AB-3E62-4AE2-99FF-B671FC8A26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D3B46-B688-4075-A083-CD97F4D2B800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CB8AB-3E62-4AE2-99FF-B671FC8A26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5.jpe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email"/>
          <a:srcRect l="351" t="21608" r="351" b="40065"/>
          <a:stretch>
            <a:fillRect/>
          </a:stretch>
        </p:blipFill>
        <p:spPr>
          <a:xfrm>
            <a:off x="1" y="1711514"/>
            <a:ext cx="12191999" cy="31371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" y="1711514"/>
            <a:ext cx="12191999" cy="3138975"/>
          </a:xfrm>
          <a:prstGeom prst="rect">
            <a:avLst/>
          </a:prstGeom>
          <a:solidFill>
            <a:schemeClr val="accent1">
              <a:alpha val="9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4" name="标题 1"/>
          <p:cNvSpPr txBox="1"/>
          <p:nvPr/>
        </p:nvSpPr>
        <p:spPr>
          <a:xfrm>
            <a:off x="-28" y="2631045"/>
            <a:ext cx="12192027" cy="14088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spc="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现实世界中的对抗样本</a:t>
            </a:r>
            <a:endParaRPr kumimoji="0" lang="en-US" altLang="zh-CN" sz="36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Aderversarial examples in the physical world</a:t>
            </a:r>
          </a:p>
        </p:txBody>
      </p:sp>
      <p:sp>
        <p:nvSpPr>
          <p:cNvPr id="9" name="等腰三角形 8"/>
          <p:cNvSpPr/>
          <p:nvPr/>
        </p:nvSpPr>
        <p:spPr>
          <a:xfrm rot="10800000">
            <a:off x="5769119" y="4519255"/>
            <a:ext cx="653762" cy="5635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48281" y="5328042"/>
            <a:ext cx="249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汇报人：宣羽泽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63342" y="5850318"/>
            <a:ext cx="706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小组成员：宣羽泽 朱润南 王璇 莫梓艺 康乐涵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63342" y="6369984"/>
            <a:ext cx="706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2021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年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12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月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6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日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3935" y="135612"/>
            <a:ext cx="11177105" cy="544007"/>
          </a:xfrm>
        </p:spPr>
        <p:txBody>
          <a:bodyPr>
            <a:normAutofit/>
          </a:bodyPr>
          <a:lstStyle/>
          <a:p>
            <a:r>
              <a:rPr kumimoji="1" lang="zh-CN" altLang="en-US"/>
              <a:t>对抗样本的生成</a:t>
            </a:r>
            <a:r>
              <a:rPr kumimoji="1" lang="en-US" altLang="zh-CN"/>
              <a:t>——ILLCM(Iterative Least-Likely Class Method)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46600" y="923326"/>
                <a:ext cx="11498799" cy="539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411480" hangingPunct="0">
                  <a:lnSpc>
                    <a:spcPct val="200000"/>
                  </a:lnSpc>
                </a:pP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	</a:t>
                </a:r>
                <a:r>
                  <a:rPr lang="en-US" altLang="zh-CN" sz="2400">
                    <a:solidFill>
                      <a:srgbClr val="005493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ILLCM(Iterative Least-Likely Class Method) 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  <a:sym typeface="Roboto Regular"/>
                  </a:rPr>
                  <a:t>：对于原图像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  <a:sym typeface="Roboto Regular"/>
                      </a:rPr>
                      <m:t>𝑿</m:t>
                    </m:r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  <a:sym typeface="Roboto Regular"/>
                  </a:rPr>
                  <a:t>,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  <a:sym typeface="Roboto Regular"/>
                  </a:rPr>
                  <a:t>模型对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  <a:sym typeface="Roboto Regular"/>
                      </a:rPr>
                      <m:t>𝑿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  <a:sym typeface="Roboto Regular"/>
                  </a:rPr>
                  <a:t>的预测中概率最低的类记为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  <a:sym typeface="Roboto Regular"/>
                          </a:rPr>
                        </m:ctrlPr>
                      </m:sSub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  <a:sym typeface="Roboto Regular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  <a:sym typeface="Roboto Regular"/>
                          </a:rPr>
                          <m:t>𝐿𝐿</m:t>
                        </m:r>
                      </m:sub>
                    </m:sSub>
                    <m:r>
                      <a:rPr lang="en-US" altLang="zh-CN" sz="2400" b="0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  <a:sym typeface="Roboto Regular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  <a:sym typeface="Roboto Regular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  <a:sym typeface="Roboto Regular"/>
                          </a:rPr>
                          <m:t>argmin</m:t>
                        </m:r>
                      </m:e>
                      <m:sub>
                        <m:r>
                          <a:rPr lang="en-US" altLang="zh-CN" sz="2400" b="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  <a:sym typeface="Roboto Regular"/>
                          </a:rPr>
                          <m:t>𝑦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altLang="zh-CN" sz="2400" b="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  <a:sym typeface="Roboto Regular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  <a:sym typeface="Roboto Regular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  <a:sym typeface="Roboto Regular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  <a:sym typeface="Roboto Regular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  <a:sym typeface="Roboto Regular"/>
                              </a:rPr>
                              <m:t>𝑿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  <a:sym typeface="Roboto Regular"/>
                  </a:rPr>
                  <a:t>.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  <a:sym typeface="Roboto Regular"/>
                  </a:rPr>
                  <a:t>该方法能生成一个定向的对抗图像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  <a:sym typeface="Roboto Regular"/>
                      </a:rPr>
                      <m:t>𝑿</m:t>
                    </m:r>
                    <m:r>
                      <a:rPr lang="en-US" altLang="zh-CN" sz="2400" b="0" i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  <a:sym typeface="Roboto Regular"/>
                      </a:rPr>
                      <m:t>′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，该图像被模型分类为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  <a:sym typeface="Roboto Regular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  <a:sym typeface="Roboto Regular"/>
                          </a:rPr>
                          <m:t>𝑦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  <a:sym typeface="Roboto Regular"/>
                          </a:rPr>
                          <m:t>𝐿𝐿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.</a:t>
                </a:r>
              </a:p>
              <a:p>
                <a:pPr algn="just" defTabSz="411480" hangingPunct="0">
                  <a:lnSpc>
                    <a:spcPct val="200000"/>
                  </a:lnSpc>
                </a:pP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	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对抗样本优化目标为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  <a:sym typeface="Roboto Regular"/>
                      </a:rPr>
                      <m:t>max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  <a:sym typeface="Roboto Regular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  <a:sym typeface="Roboto Regular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  <a:sym typeface="Roboto Regular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  <a:sym typeface="Roboto Regular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  <a:sym typeface="Roboto Regular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  <a:sym typeface="Roboto Regular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  <a:sym typeface="Roboto Regular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  <a:sym typeface="Roboto Regular"/>
                                  </a:rPr>
                                  <m:t>𝐿𝐿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  <a:sym typeface="Roboto Regular"/>
                              </a:rPr>
                              <m:t>𝑿</m:t>
                            </m:r>
                          </m:e>
                        </m:d>
                      </m:e>
                    </m:d>
                    <m:r>
                      <a:rPr lang="en-US" altLang="zh-CN" sz="2400" b="0" i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  <a:sym typeface="Roboto Regular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  <a:sym typeface="Roboto Regular"/>
                      </a:rPr>
                      <m:t>max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  <a:sym typeface="Roboto Regular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  <a:sym typeface="Roboto Regular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  <a:sym typeface="Roboto Regular"/>
                          </a:rPr>
                          <m:t>log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  <a:sym typeface="Roboto Regular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Arial" panose="020B0604020202020204" pitchFamily="34" charset="0"/>
                            <a:sym typeface="Roboto Regular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  <a:sym typeface="Roboto Regular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  <a:sym typeface="Roboto Regular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  <a:sym typeface="Roboto Regular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Arial" panose="020B0604020202020204" pitchFamily="34" charset="0"/>
                                    <a:sym typeface="Roboto Regular"/>
                                  </a:rPr>
                                  <m:t>𝐿𝐿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Arial" panose="020B0604020202020204" pitchFamily="34" charset="0"/>
                                <a:sym typeface="Roboto Regular"/>
                              </a:rPr>
                              <m:t>𝑿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. 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基于交叉熵损失的神经网络的扰动项的梯度方向可表示为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Regular"/>
                      </a:rPr>
                      <m:t>sign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Regular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Regular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Regular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Regular"/>
                              </a:rPr>
                              <m:t>∇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Regular"/>
                              </a:rPr>
                              <m:t>𝑿</m:t>
                            </m:r>
                          </m:sub>
                        </m:s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Regular"/>
                          </a:rPr>
                          <m:t>𝐽</m:t>
                        </m:r>
                        <m:d>
                          <m:dPr>
                            <m:ctrlP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Regular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Roboto Regular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Roboto Regular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Roboto Regular"/>
                                  </a:rPr>
                                  <m:t>𝑁</m:t>
                                </m:r>
                              </m:sub>
                              <m:sup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Roboto Regular"/>
                                  </a:rPr>
                                  <m:t>𝑎𝑑𝑣</m:t>
                                </m:r>
                              </m:sup>
                            </m:sSubSup>
                            <m:r>
                              <a:rPr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Regular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Roboto Regular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Roboto Regular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Roboto Regular"/>
                                  </a:rPr>
                                  <m:t>𝐿𝐿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.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则</a:t>
                </a: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  <a:sym typeface="Roboto Regular"/>
                  </a:rPr>
                  <a:t>ILLCM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表达式为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  <a:sym typeface="Roboto Regular"/>
                </a:endParaRPr>
              </a:p>
              <a:p>
                <a:pPr lvl="0" algn="just" defTabSz="411480" hangingPunct="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</m:ctrlPr>
                        </m:sSubSupPr>
                        <m:e>
                          <m:r>
                            <a:rPr lang="en-US" altLang="zh-CN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𝑎𝑑𝑣</m:t>
                          </m:r>
                        </m:sup>
                      </m:sSubSup>
                      <m:r>
                        <a:rPr lang="en-US" altLang="zh-CN" sz="2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Roboto Regular"/>
                        </a:rPr>
                        <m:t>=</m:t>
                      </m:r>
                      <m:r>
                        <a:rPr lang="en-US" altLang="zh-CN" sz="2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Roboto Regular"/>
                        </a:rPr>
                        <m:t>𝑿</m:t>
                      </m:r>
                      <m:r>
                        <a:rPr lang="en-US" altLang="zh-CN" sz="2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Roboto Regular"/>
                        </a:rPr>
                        <m:t>,  </m:t>
                      </m:r>
                      <m:sSubSup>
                        <m:sSubSupPr>
                          <m:ctrlP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</m:ctrlPr>
                        </m:sSubSupPr>
                        <m:e>
                          <m:r>
                            <a:rPr lang="en-US" altLang="zh-CN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𝑁</m:t>
                          </m:r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+1</m:t>
                          </m:r>
                        </m:sub>
                        <m:sup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𝑎𝑑𝑣</m:t>
                          </m:r>
                        </m:sup>
                      </m:sSubSup>
                      <m:r>
                        <a:rPr lang="en-US" altLang="zh-CN" sz="2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Roboto Regular"/>
                        </a:rPr>
                        <m:t>=</m:t>
                      </m:r>
                      <m:r>
                        <a:rPr lang="en-US" altLang="zh-CN" sz="2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Roboto Regular"/>
                        </a:rPr>
                        <m:t>𝐶𝑙𝑖</m:t>
                      </m:r>
                      <m:sSub>
                        <m:sSubPr>
                          <m:ctrlP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</m:ctrlPr>
                        </m:sSubPr>
                        <m:e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𝑋</m:t>
                          </m:r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,</m:t>
                          </m:r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Regular"/>
                            </a:rPr>
                            <m:t>𝜖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Roboto Regular"/>
                        </a:rPr>
                        <m:t>{</m:t>
                      </m:r>
                      <m:sSubSup>
                        <m:sSubSupPr>
                          <m:ctrlP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</m:ctrlPr>
                        </m:sSubSupPr>
                        <m:e>
                          <m:r>
                            <a:rPr lang="en-US" altLang="zh-CN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𝑁</m:t>
                          </m:r>
                        </m:sub>
                        <m:sup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𝑎𝑑𝑣</m:t>
                          </m:r>
                        </m:sup>
                      </m:sSubSup>
                      <m:r>
                        <a:rPr lang="en-US" altLang="zh-CN" sz="2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Roboto Regular"/>
                        </a:rPr>
                        <m:t>−</m:t>
                      </m:r>
                      <m:r>
                        <a:rPr lang="en-US" altLang="zh-CN" sz="2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 Regular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altLang="zh-CN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 Regular"/>
                        </a:rPr>
                        <m:t>sign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Regular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  <m:t>𝑿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Regular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Regular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Regular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Regular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Regular"/>
                                    </a:rPr>
                                    <m:t>𝑎𝑑𝑣</m:t>
                                  </m:r>
                                </m:sup>
                              </m:sSubSup>
                              <m:r>
                                <a:rPr lang="en-US" altLang="zh-CN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Regular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Regular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Regular"/>
                                    </a:rPr>
                                    <m:t>𝐿𝐿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  <a:sym typeface="Roboto Regular"/>
                </a:endParaRPr>
              </a:p>
              <a:p>
                <a:pPr lvl="0" algn="just" defTabSz="411480" hangingPunct="0">
                  <a:lnSpc>
                    <a:spcPct val="20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文中取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Roboto Regular"/>
                      </a:rPr>
                      <m:t>𝛼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Roboto Regular"/>
                      </a:rPr>
                      <m:t>=1,  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Roboto Regular"/>
                      </a:rPr>
                      <m:t>𝑁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Roboto Regular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Roboto Regular"/>
                      </a:rPr>
                      <m:t>min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Roboto Regular"/>
                      </a:rPr>
                      <m:t>(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Regular"/>
                      </a:rPr>
                      <m:t>𝜖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Regular"/>
                      </a:rPr>
                      <m:t>+4,1.25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Regular"/>
                      </a:rPr>
                      <m:t>𝜖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Roboto Regular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.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00" y="923326"/>
                <a:ext cx="11498799" cy="5392182"/>
              </a:xfrm>
              <a:prstGeom prst="rect">
                <a:avLst/>
              </a:prstGeom>
              <a:blipFill rotWithShape="1">
                <a:blip r:embed="rId3"/>
                <a:stretch>
                  <a:fillRect l="-5" t="-1" r="1"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/>
              <a:t>03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75308" y="3660194"/>
            <a:ext cx="5804166" cy="613907"/>
          </a:xfrm>
        </p:spPr>
        <p:txBody>
          <a:bodyPr/>
          <a:lstStyle/>
          <a:p>
            <a:r>
              <a:rPr kumimoji="1" lang="zh-CN" altLang="en-US"/>
              <a:t>实验结果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3936" y="135612"/>
            <a:ext cx="9377026" cy="544007"/>
          </a:xfrm>
        </p:spPr>
        <p:txBody>
          <a:bodyPr>
            <a:normAutofit lnSpcReduction="10000"/>
          </a:bodyPr>
          <a:lstStyle/>
          <a:p>
            <a:r>
              <a:rPr kumimoji="1" lang="zh-CN" altLang="en-US"/>
              <a:t>一、对抗样本生成</a:t>
            </a:r>
            <a:r>
              <a:rPr kumimoji="1" lang="en-US" altLang="zh-CN">
                <a:sym typeface="+mn-ea"/>
              </a:rPr>
              <a:t>——</a:t>
            </a:r>
            <a:r>
              <a:rPr kumimoji="1" lang="zh-CN" altLang="en-US"/>
              <a:t>实验方案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55930" y="890384"/>
            <a:ext cx="10288831" cy="5077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数据：使用了</a:t>
            </a:r>
            <a:r>
              <a: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ImageNet Large Scale Visual Recognition Challenge </a:t>
            </a: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</a:t>
            </a:r>
            <a:r>
              <a: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ILSVRC</a:t>
            </a: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r>
              <a:rPr lang="zh-CN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</a:t>
            </a:r>
            <a:r>
              <a:rPr lang="zh-CN" altLang="en-US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集中的</a:t>
            </a:r>
            <a:r>
              <a:rPr lang="en-US" altLang="zh-CN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Validation</a:t>
            </a:r>
            <a:r>
              <a:rPr lang="zh-CN" altLang="en-US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集，总共包含</a:t>
            </a:r>
            <a:r>
              <a:rPr lang="en-US" altLang="zh-CN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50000</a:t>
            </a:r>
            <a:r>
              <a:rPr lang="zh-CN" altLang="en-US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张图片。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模型：使用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Pytorch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框架并导入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torchvision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中预训练好的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inception v3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步骤：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、对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50000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张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validation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图片进行居中预裁剪，得到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299*299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像素的图片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、对裁剪后图片进行预测，并从中随机选择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50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张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top1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预测准确，且置信度大于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0.5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的图片。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、对该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50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张图片分别使用三种方法，以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ε=2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16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24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32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40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48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生成对抗样本，并对其再次进行预测。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53935" y="135612"/>
                <a:ext cx="11177105" cy="544007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zh-CN" altLang="en-US"/>
                  <a:t>一、对抗样本的生成</a:t>
                </a:r>
                <a:r>
                  <a:rPr kumimoji="1" lang="en-US" altLang="zh-CN"/>
                  <a:t>——FM</a:t>
                </a:r>
                <a:r>
                  <a:rPr kumimoji="1" lang="zh-CN" altLang="en-US"/>
                  <a:t>在不同超参数</a:t>
                </a:r>
                <a14:m>
                  <m:oMath xmlns:m="http://schemas.openxmlformats.org/officeDocument/2006/math">
                    <m:r>
                      <a:rPr lang="zh-CN" altLang="en-US" b="1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𝜖</m:t>
                    </m:r>
                    <m:r>
                      <a:rPr lang="zh-CN" alt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 </m:t>
                    </m:r>
                  </m:oMath>
                </a14:m>
                <a:r>
                  <a:rPr kumimoji="1" lang="zh-CN" altLang="en-US"/>
                  <a:t>下的结果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53935" y="135612"/>
                <a:ext cx="11177105" cy="544007"/>
              </a:xfrm>
              <a:blipFill rotWithShape="1">
                <a:blip r:embed="rId3"/>
                <a:stretch>
                  <a:fillRect l="-1" t="-3801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5657215" y="3117215"/>
            <a:ext cx="80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ε = 8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165465" y="3117215"/>
            <a:ext cx="80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ε = 16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33420" y="5763895"/>
            <a:ext cx="80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ε = 24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725795" y="5763895"/>
            <a:ext cx="80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ε = 32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165465" y="5763895"/>
            <a:ext cx="80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ε = 40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525" y="902970"/>
            <a:ext cx="2312035" cy="224853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303905" y="3117215"/>
            <a:ext cx="80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clean</a:t>
            </a:r>
          </a:p>
        </p:txBody>
      </p:sp>
      <p:pic>
        <p:nvPicPr>
          <p:cNvPr id="19" name="图片 18" descr="FGSM_8_ILSVRC2012_val_000095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705" y="908050"/>
            <a:ext cx="2278380" cy="2278380"/>
          </a:xfrm>
          <a:prstGeom prst="rect">
            <a:avLst/>
          </a:prstGeom>
        </p:spPr>
      </p:pic>
      <p:pic>
        <p:nvPicPr>
          <p:cNvPr id="20" name="图片 19" descr="FGSM_16_ILSVRC2012_val_000095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8230" y="908050"/>
            <a:ext cx="2278380" cy="2278380"/>
          </a:xfrm>
          <a:prstGeom prst="rect">
            <a:avLst/>
          </a:prstGeom>
        </p:spPr>
      </p:pic>
      <p:pic>
        <p:nvPicPr>
          <p:cNvPr id="21" name="图片 20" descr="FGSM_24_ILSVRC2012_val_000095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2860" y="3485515"/>
            <a:ext cx="2278380" cy="2278380"/>
          </a:xfrm>
          <a:prstGeom prst="rect">
            <a:avLst/>
          </a:prstGeom>
        </p:spPr>
      </p:pic>
      <p:pic>
        <p:nvPicPr>
          <p:cNvPr id="22" name="图片 21" descr="FGSM_32_ILSVRC2012_val_000095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5545" y="3485515"/>
            <a:ext cx="2278380" cy="2278380"/>
          </a:xfrm>
          <a:prstGeom prst="rect">
            <a:avLst/>
          </a:prstGeom>
        </p:spPr>
      </p:pic>
      <p:pic>
        <p:nvPicPr>
          <p:cNvPr id="23" name="图片 22" descr="FGSM_40_ILSVRC2012_val_000095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8230" y="3477895"/>
            <a:ext cx="2278380" cy="22783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53935" y="135612"/>
                <a:ext cx="11177105" cy="544007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zh-CN" altLang="en-US"/>
                  <a:t>一、对抗样本的生成</a:t>
                </a:r>
                <a:r>
                  <a:rPr kumimoji="1" lang="en-US" altLang="zh-CN"/>
                  <a:t>——FM, BIM, ILLCM</a:t>
                </a:r>
                <a:r>
                  <a:rPr kumimoji="1" lang="zh-CN" altLang="en-US"/>
                  <a:t>在</a:t>
                </a:r>
                <a14:m>
                  <m:oMath xmlns:m="http://schemas.openxmlformats.org/officeDocument/2006/math">
                    <m:r>
                      <a:rPr lang="en-US" altLang="zh-CN" b="1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𝜖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=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𝟑𝟐</m:t>
                    </m:r>
                    <m:r>
                      <a:rPr lang="zh-CN" alt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 </m:t>
                    </m:r>
                  </m:oMath>
                </a14:m>
                <a:r>
                  <a:rPr kumimoji="1" lang="zh-CN" altLang="en-US"/>
                  <a:t>下的结果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53935" y="135612"/>
                <a:ext cx="11177105" cy="544007"/>
              </a:xfrm>
              <a:blipFill rotWithShape="1">
                <a:blip r:embed="rId3"/>
                <a:stretch>
                  <a:fillRect l="-1" t="-3801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1324126" y="4193732"/>
            <a:ext cx="9620635" cy="461668"/>
            <a:chOff x="1324126" y="4437574"/>
            <a:chExt cx="9620635" cy="461668"/>
          </a:xfrm>
        </p:grpSpPr>
        <p:sp>
          <p:nvSpPr>
            <p:cNvPr id="5" name="文本框 4"/>
            <p:cNvSpPr txBox="1"/>
            <p:nvPr/>
          </p:nvSpPr>
          <p:spPr>
            <a:xfrm>
              <a:off x="1324126" y="4437577"/>
              <a:ext cx="14887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原始图像</a:t>
              </a: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005545" y="4437576"/>
              <a:ext cx="14887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FM</a:t>
              </a:r>
              <a:endPara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697714" y="4437575"/>
              <a:ext cx="14887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BIM</a:t>
              </a:r>
              <a:endPara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456018" y="4437574"/>
              <a:ext cx="14887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ILLCM</a:t>
              </a:r>
              <a:endPara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55930" y="4808969"/>
            <a:ext cx="10288831" cy="166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5493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FM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处理后的图像噪点密集，图像失真。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5493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BIM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处理后的图像与原图差距较小，背景中增加了纹理特征。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5493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ILLCM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处理后的图像更加细腻，新增的纹理特征更淡。</a:t>
            </a:r>
            <a:endParaRPr lang="zh-CN" altLang="en-US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95" y="1575435"/>
            <a:ext cx="2312035" cy="2248535"/>
          </a:xfrm>
          <a:prstGeom prst="rect">
            <a:avLst/>
          </a:prstGeom>
        </p:spPr>
      </p:pic>
      <p:pic>
        <p:nvPicPr>
          <p:cNvPr id="14" name="图片 13" descr="FGSM_32_ILSVRC2012_val_000095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610" y="1545590"/>
            <a:ext cx="2278380" cy="2278380"/>
          </a:xfrm>
          <a:prstGeom prst="rect">
            <a:avLst/>
          </a:prstGeom>
        </p:spPr>
      </p:pic>
      <p:pic>
        <p:nvPicPr>
          <p:cNvPr id="15" name="图片 14" descr="BIM_32_ILSVRC2012_val_000095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010" y="1545590"/>
            <a:ext cx="2278380" cy="2278380"/>
          </a:xfrm>
          <a:prstGeom prst="rect">
            <a:avLst/>
          </a:prstGeom>
        </p:spPr>
      </p:pic>
      <p:pic>
        <p:nvPicPr>
          <p:cNvPr id="16" name="图片 15" descr="LL_32_ILSVRC2012_val_000095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1450" y="1545590"/>
            <a:ext cx="2278380" cy="22783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3935" y="135612"/>
            <a:ext cx="11177105" cy="544007"/>
          </a:xfrm>
        </p:spPr>
        <p:txBody>
          <a:bodyPr>
            <a:normAutofit lnSpcReduction="10000"/>
          </a:bodyPr>
          <a:lstStyle/>
          <a:p>
            <a:r>
              <a:rPr kumimoji="1" lang="zh-CN" altLang="en-US"/>
              <a:t>一、对抗样本的生成</a:t>
            </a:r>
            <a:r>
              <a:rPr kumimoji="1" lang="en-US" altLang="zh-CN"/>
              <a:t>——FM, BIM, ILLCM</a:t>
            </a:r>
            <a:r>
              <a:rPr kumimoji="1" lang="zh-CN" altLang="en-US"/>
              <a:t>比较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28320" y="903605"/>
                <a:ext cx="11318875" cy="873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不同超参数</a:t>
                </a:r>
                <a14:m>
                  <m:oMath xmlns:m="http://schemas.openxmlformats.org/officeDocument/2006/math">
                    <m:r>
                      <a:rPr lang="zh-CN" altLang="en-US" sz="24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 </m:t>
                    </m:r>
                    <m:r>
                      <a:rPr lang="zh-CN" alt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𝜖</m:t>
                    </m:r>
                    <m:r>
                      <a:rPr lang="zh-CN" alt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∈[2, 48] </m:t>
                    </m:r>
                  </m:oMath>
                </a14:m>
                <a:r>
                  <a:rPr lang="zh-CN" altLang="en-US"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下三种对抗样本生成方法在</a:t>
                </a:r>
                <a:r>
                  <a:rPr lang="zh-CN" altLang="en-US" sz="2400" b="0" i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ImageNet的50000个验证图像上的Top-1及Top-5精度：</a:t>
                </a:r>
                <a:endParaRPr lang="zh-CN" altLang="en-US"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0" y="903605"/>
                <a:ext cx="11318875" cy="8731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9025cd4687e88f3bb3c103369d029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" y="1776730"/>
            <a:ext cx="5981700" cy="4486910"/>
          </a:xfrm>
          <a:prstGeom prst="rect">
            <a:avLst/>
          </a:prstGeom>
        </p:spPr>
      </p:pic>
      <p:pic>
        <p:nvPicPr>
          <p:cNvPr id="9" name="图片 8" descr="f8f27ff99206c7bb671f39c5efa8b3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975" y="1776730"/>
            <a:ext cx="5981700" cy="44869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3936" y="135612"/>
            <a:ext cx="9377026" cy="544007"/>
          </a:xfrm>
        </p:spPr>
        <p:txBody>
          <a:bodyPr>
            <a:normAutofit lnSpcReduction="10000"/>
          </a:bodyPr>
          <a:lstStyle/>
          <a:p>
            <a:r>
              <a:rPr kumimoji="1" lang="zh-CN" altLang="en-US"/>
              <a:t>二、现实照片变换</a:t>
            </a:r>
            <a:r>
              <a:rPr kumimoji="1" lang="en-US" altLang="zh-CN">
                <a:sym typeface="+mn-ea"/>
              </a:rPr>
              <a:t>——</a:t>
            </a:r>
            <a:r>
              <a:rPr kumimoji="1" lang="zh-CN" altLang="en-US"/>
              <a:t>实验方案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55930" y="1164069"/>
            <a:ext cx="10288831" cy="4452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数据：使用了</a:t>
            </a:r>
            <a:r>
              <a:rPr lang="zh-CN" sz="24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实验一中选择的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50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张图片及其生成的对抗样本图片。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模型：使用</a:t>
            </a:r>
            <a:r>
              <a:rPr lang="en-US" altLang="zh-CN" sz="24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Pytorch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框架并导入</a:t>
            </a:r>
            <a:r>
              <a:rPr lang="en-US" altLang="zh-CN" sz="24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torchvision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中预训练好的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inception v3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步骤：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、从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50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张图片随机抽取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张图片及其对抗样本，分别以原图、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FGSM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BIM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LL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的顺序混合排版到一张图上，并在四角生成二维码存储位置信息。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、使用手机对排版图进行拍照，然后根据二维码信息将照片中的四张图进行提取还原。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、对还原后的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图片再次进行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预测，对比结果。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3936" y="135612"/>
            <a:ext cx="9377026" cy="544007"/>
          </a:xfrm>
        </p:spPr>
        <p:txBody>
          <a:bodyPr>
            <a:normAutofit lnSpcReduction="10000"/>
          </a:bodyPr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kumimoji="1" lang="zh-CN" altLang="en-US">
                <a:sym typeface="+mn-ea"/>
              </a:rPr>
              <a:t>现实照片变换</a:t>
            </a:r>
            <a:r>
              <a:rPr kumimoji="1" lang="en-US" altLang="zh-CN"/>
              <a:t>——</a:t>
            </a:r>
            <a:r>
              <a:rPr kumimoji="1" lang="zh-CN" altLang="en-US"/>
              <a:t>混合排版</a:t>
            </a:r>
          </a:p>
        </p:txBody>
      </p:sp>
      <p:pic>
        <p:nvPicPr>
          <p:cNvPr id="3" name="图片 2" descr="29e267ddced75f251c6eea5c61d589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" y="746760"/>
            <a:ext cx="4104640" cy="5808980"/>
          </a:xfrm>
          <a:prstGeom prst="rect">
            <a:avLst/>
          </a:prstGeom>
        </p:spPr>
      </p:pic>
      <p:pic>
        <p:nvPicPr>
          <p:cNvPr id="4" name="图片 3" descr="2697e42606e403749e4294f129435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20155" y="1494790"/>
            <a:ext cx="5748655" cy="431165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4401185" y="3570605"/>
            <a:ext cx="241173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175885" y="311658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拍照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3936" y="135612"/>
            <a:ext cx="9377026" cy="544007"/>
          </a:xfrm>
        </p:spPr>
        <p:txBody>
          <a:bodyPr>
            <a:normAutofit lnSpcReduction="10000"/>
          </a:bodyPr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kumimoji="1" lang="zh-CN" altLang="en-US">
                <a:sym typeface="+mn-ea"/>
              </a:rPr>
              <a:t>现实照片变换</a:t>
            </a:r>
            <a:r>
              <a:rPr kumimoji="1" lang="en-US" altLang="zh-CN"/>
              <a:t>——</a:t>
            </a:r>
            <a:r>
              <a:rPr kumimoji="1" lang="zh-CN" altLang="en-US"/>
              <a:t>混合排版</a:t>
            </a:r>
          </a:p>
        </p:txBody>
      </p:sp>
      <p:pic>
        <p:nvPicPr>
          <p:cNvPr id="4" name="图片 3" descr="2697e42606e403749e4294f129435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99720" y="1494790"/>
            <a:ext cx="5748655" cy="431165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4830445" y="3553460"/>
            <a:ext cx="153225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175885" y="311658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还原</a:t>
            </a:r>
          </a:p>
        </p:txBody>
      </p:sp>
      <p:pic>
        <p:nvPicPr>
          <p:cNvPr id="7" name="图片 6" descr="191dc9a91383d2bfbb51f3151501eb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745" y="958215"/>
            <a:ext cx="2474595" cy="2474595"/>
          </a:xfrm>
          <a:prstGeom prst="rect">
            <a:avLst/>
          </a:prstGeom>
        </p:spPr>
      </p:pic>
      <p:pic>
        <p:nvPicPr>
          <p:cNvPr id="8" name="图片 7" descr="b03165ebb318759b1c9f9196bf1d01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780" y="958215"/>
            <a:ext cx="2453005" cy="2453005"/>
          </a:xfrm>
          <a:prstGeom prst="rect">
            <a:avLst/>
          </a:prstGeom>
        </p:spPr>
      </p:pic>
      <p:pic>
        <p:nvPicPr>
          <p:cNvPr id="9" name="图片 8" descr="5d07a41301596575faa8ad01f8ea1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5745" y="3643630"/>
            <a:ext cx="2496185" cy="2496185"/>
          </a:xfrm>
          <a:prstGeom prst="rect">
            <a:avLst/>
          </a:prstGeom>
        </p:spPr>
      </p:pic>
      <p:pic>
        <p:nvPicPr>
          <p:cNvPr id="10" name="图片 9" descr="3e3b2fcbac87b89c2ecc36a9cc6b8bb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780" y="3643630"/>
            <a:ext cx="2482215" cy="24822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3935" y="135612"/>
            <a:ext cx="11177105" cy="544007"/>
          </a:xfrm>
        </p:spPr>
        <p:txBody>
          <a:bodyPr>
            <a:normAutofit lnSpcReduction="10000"/>
          </a:bodyPr>
          <a:lstStyle/>
          <a:p>
            <a:r>
              <a:rPr kumimoji="1" lang="zh-CN" altLang="en-US"/>
              <a:t>二、</a:t>
            </a:r>
            <a:r>
              <a:rPr kumimoji="1" lang="zh-CN" altLang="en-US">
                <a:sym typeface="+mn-ea"/>
              </a:rPr>
              <a:t>现实照片变换</a:t>
            </a:r>
            <a:r>
              <a:rPr kumimoji="1" lang="en-US" altLang="zh-CN"/>
              <a:t>——FM, BIM, ILLCM</a:t>
            </a:r>
            <a:r>
              <a:rPr kumimoji="1" lang="zh-CN" altLang="en-US"/>
              <a:t>比较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28320" y="790575"/>
                <a:ext cx="11196955" cy="873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不同超参数</a:t>
                </a:r>
                <a14:m>
                  <m:oMath xmlns:m="http://schemas.openxmlformats.org/officeDocument/2006/math">
                    <m:r>
                      <a:rPr lang="zh-CN" altLang="en-US" sz="24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 </m:t>
                    </m:r>
                    <m:r>
                      <a:rPr lang="zh-CN" alt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𝜖</m:t>
                    </m:r>
                    <m:r>
                      <a:rPr lang="zh-CN" alt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{ 8, 16 }</m:t>
                    </m:r>
                    <m:r>
                      <a:rPr lang="zh-CN" altLang="en-US" sz="2400" b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zh-CN" altLang="en-US"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下三种对抗样本生成方法在随机抽取的</a:t>
                </a:r>
                <a:r>
                  <a:rPr lang="en-US" altLang="zh-CN"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10</a:t>
                </a:r>
                <a:r>
                  <a:rPr lang="zh-CN" altLang="en-US" sz="2400" b="0" i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个验证图像上：Top-1及Top-5精度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0" y="790575"/>
                <a:ext cx="11196955" cy="87312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3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3584944"/>
              </p:ext>
            </p:extLst>
          </p:nvPr>
        </p:nvGraphicFramePr>
        <p:xfrm>
          <a:off x="640978" y="1774826"/>
          <a:ext cx="5585496" cy="4015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91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02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Top-1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ε= 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05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FGSM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24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5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BIM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  <a:endParaRPr lang="zh-CN" altLang="en-US" sz="24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41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表格 3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2636822"/>
              </p:ext>
            </p:extLst>
          </p:nvPr>
        </p:nvGraphicFramePr>
        <p:xfrm>
          <a:off x="6289303" y="1774826"/>
          <a:ext cx="5585496" cy="4015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91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02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Top-5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 err="1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ε</a:t>
                      </a:r>
                      <a:r>
                        <a:rPr lang="en-US" altLang="zh-CN" sz="24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= 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05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FGSM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24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5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BIM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  <a:endParaRPr lang="zh-CN" altLang="en-US" sz="24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41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0.9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6767481" y="1761603"/>
            <a:ext cx="555041" cy="3161985"/>
            <a:chOff x="6613176" y="1079611"/>
            <a:chExt cx="555041" cy="3161985"/>
          </a:xfrm>
          <a:solidFill>
            <a:schemeClr val="accent1"/>
          </a:solidFill>
        </p:grpSpPr>
        <p:sp>
          <p:nvSpPr>
            <p:cNvPr id="7" name="1"/>
            <p:cNvSpPr/>
            <p:nvPr/>
          </p:nvSpPr>
          <p:spPr>
            <a:xfrm>
              <a:off x="6613176" y="1079611"/>
              <a:ext cx="555041" cy="528636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5" name="2"/>
            <p:cNvSpPr/>
            <p:nvPr/>
          </p:nvSpPr>
          <p:spPr>
            <a:xfrm>
              <a:off x="6613176" y="1957394"/>
              <a:ext cx="555041" cy="528636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9" name="3"/>
            <p:cNvSpPr/>
            <p:nvPr/>
          </p:nvSpPr>
          <p:spPr>
            <a:xfrm>
              <a:off x="6613176" y="2835177"/>
              <a:ext cx="555041" cy="528636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63" name="4"/>
            <p:cNvSpPr/>
            <p:nvPr/>
          </p:nvSpPr>
          <p:spPr>
            <a:xfrm>
              <a:off x="6613176" y="3712960"/>
              <a:ext cx="555041" cy="528636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6762753" y="1795088"/>
            <a:ext cx="527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+mn-cs"/>
                <a:sym typeface="Arial" panose="020B0604020202020204" pitchFamily="34" charset="0"/>
              </a:rPr>
              <a:t>01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Heavy" panose="020B0A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762753" y="2672871"/>
            <a:ext cx="527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+mn-cs"/>
                <a:sym typeface="Arial" panose="020B0604020202020204" pitchFamily="34" charset="0"/>
              </a:rPr>
              <a:t>02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Heavy" panose="020B0A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762753" y="3550654"/>
            <a:ext cx="527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+mn-cs"/>
                <a:sym typeface="Arial" panose="020B0604020202020204" pitchFamily="34" charset="0"/>
              </a:rPr>
              <a:t>03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Heavy" panose="020B0A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762753" y="4428438"/>
            <a:ext cx="527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+mn-cs"/>
                <a:sym typeface="Arial" panose="020B0604020202020204" pitchFamily="34" charset="0"/>
              </a:rPr>
              <a:t>04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Heavy" panose="020B0A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666511"/>
            <a:ext cx="5573486" cy="3328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770729" y="2596769"/>
            <a:ext cx="273447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6600" b="1" i="0" u="none" strike="noStrike" kern="1200" cap="all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目录</a:t>
            </a:r>
            <a:endParaRPr kumimoji="0" lang="en-US" altLang="zh-CN" sz="6600" b="1" i="0" u="none" strike="noStrike" kern="1200" cap="all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TextBox 148"/>
          <p:cNvSpPr txBox="1"/>
          <p:nvPr/>
        </p:nvSpPr>
        <p:spPr>
          <a:xfrm>
            <a:off x="1232719" y="3572010"/>
            <a:ext cx="3346876" cy="8301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CONTENTS</a:t>
            </a:r>
          </a:p>
        </p:txBody>
      </p:sp>
      <p:cxnSp>
        <p:nvCxnSpPr>
          <p:cNvPr id="138" name="直接连接符 137"/>
          <p:cNvCxnSpPr/>
          <p:nvPr/>
        </p:nvCxnSpPr>
        <p:spPr>
          <a:xfrm>
            <a:off x="6264729" y="1061480"/>
            <a:ext cx="0" cy="495381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77765" y="1841254"/>
            <a:ext cx="2265545" cy="368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背景回顾</a:t>
            </a:r>
          </a:p>
        </p:txBody>
      </p:sp>
      <p:sp>
        <p:nvSpPr>
          <p:cNvPr id="47" name="矩形 46"/>
          <p:cNvSpPr/>
          <p:nvPr/>
        </p:nvSpPr>
        <p:spPr>
          <a:xfrm>
            <a:off x="7877764" y="2719037"/>
            <a:ext cx="2845049" cy="368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代码展示</a:t>
            </a:r>
          </a:p>
        </p:txBody>
      </p:sp>
      <p:sp>
        <p:nvSpPr>
          <p:cNvPr id="49" name="矩形 48"/>
          <p:cNvSpPr/>
          <p:nvPr/>
        </p:nvSpPr>
        <p:spPr>
          <a:xfrm>
            <a:off x="7877765" y="3625966"/>
            <a:ext cx="2596197" cy="368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4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25" name="矩形 24"/>
          <p:cNvSpPr/>
          <p:nvPr/>
        </p:nvSpPr>
        <p:spPr>
          <a:xfrm>
            <a:off x="7877763" y="4484418"/>
            <a:ext cx="2265545" cy="368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结论与展望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/>
              <a:t>04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/>
              <a:t>结论与展望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3936" y="135612"/>
            <a:ext cx="9377026" cy="544007"/>
          </a:xfrm>
        </p:spPr>
        <p:txBody>
          <a:bodyPr>
            <a:normAutofit/>
          </a:bodyPr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照片</a:t>
            </a:r>
            <a:r>
              <a:rPr kumimoji="1" lang="zh-CN" altLang="en-US"/>
              <a:t>变换</a:t>
            </a:r>
            <a:r>
              <a:rPr kumimoji="1" lang="en-US" altLang="zh-CN"/>
              <a:t>——</a:t>
            </a:r>
            <a:r>
              <a:rPr kumimoji="1" lang="zh-CN" altLang="en-US"/>
              <a:t>结论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91736" y="766701"/>
                <a:ext cx="11608527" cy="5741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 defTabSz="411480" hangingPunct="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与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BIM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和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ILLCM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相比，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FM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更具鲁棒性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。这可解释为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BIM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和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ILLCM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利用了</a:t>
                </a:r>
                <a:r>
                  <a:rPr lang="zh-CN" altLang="en-US" sz="2400" dirty="0">
                    <a:solidFill>
                      <a:srgbClr val="005493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更微妙的微扰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，而这些微扰更有可能被照片变换破坏。</a:t>
                </a:r>
              </a:p>
              <a:p>
                <a:pPr marL="342900" indent="-342900" algn="just" defTabSz="411480" hangingPunct="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即使在一个非平凡的变换（照片变换）之后，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一些对抗性的例子仍然被错误分类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。这证明了物理对抗攻击的可能性。例如，使用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Regular"/>
                      </a:rPr>
                      <m:t>ϵ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Roboto Regular"/>
                      </a:rPr>
                      <m:t>=16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的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FM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可以使约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2/3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的图像会被错误分类（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Top-1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），约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1/3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的图像会被错误分类（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Top-5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）。因此，</a:t>
                </a:r>
                <a:r>
                  <a:rPr lang="zh-CN" altLang="en-US" sz="2400" dirty="0">
                    <a:solidFill>
                      <a:srgbClr val="005493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通过生成足够多的对抗样本，对抗样本可能会导致比自然输入更多的错误分类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。</a:t>
                </a:r>
              </a:p>
              <a:p>
                <a:pPr marL="342900" indent="-342900" algn="just" defTabSz="411480" hangingPunct="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在实验过程中，发现对抗样本的生成速度较慢，这和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BIM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与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LL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中的迭代有关，可以发现大批量的对抗样本生成需要花费很长时间，如何降低对抗样本的生成代价（即提高生成效率）值得考虑。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36" y="766701"/>
                <a:ext cx="11608527" cy="5741035"/>
              </a:xfrm>
              <a:prstGeom prst="rect">
                <a:avLst/>
              </a:prstGeom>
              <a:blipFill rotWithShape="1">
                <a:blip r:embed="rId3"/>
                <a:stretch>
                  <a:fillRect l="-2" t="-4" r="3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/>
              <a:t>01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/>
              <a:t>背景回顾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背景回顾</a:t>
            </a:r>
            <a:r>
              <a:rPr kumimoji="1" lang="en-US" altLang="zh-CN"/>
              <a:t>——</a:t>
            </a:r>
            <a:r>
              <a:rPr kumimoji="1" lang="zh-CN" altLang="en-US"/>
              <a:t>对抗样本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46599" y="845329"/>
                <a:ext cx="11498799" cy="2221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对抗样本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：在一个已有正确分类的样本上添加一些人眼无法察觉的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细微扰动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，导致模型以高置信度给出一个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错误的分类输出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。即对原始样本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𝐶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有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𝑀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𝐶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对抗样本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𝐴</m:t>
                    </m:r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有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𝑀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99" y="845329"/>
                <a:ext cx="11498799" cy="2221762"/>
              </a:xfrm>
              <a:prstGeom prst="rect">
                <a:avLst/>
              </a:prstGeom>
              <a:blipFill rotWithShape="1">
                <a:blip r:embed="rId3"/>
                <a:stretch>
                  <a:fillRect l="-5" t="-6" r="1" b="-8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139" y="2650474"/>
            <a:ext cx="1765300" cy="1752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567" y="2669524"/>
            <a:ext cx="1701800" cy="1689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3495" y="2694924"/>
            <a:ext cx="1701800" cy="1663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38079" y="3247438"/>
            <a:ext cx="461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endParaRPr lang="zh-CN" altLang="en-US" sz="3200"/>
          </a:p>
        </p:txBody>
      </p:sp>
      <p:sp>
        <p:nvSpPr>
          <p:cNvPr id="10" name="文本框 9"/>
          <p:cNvSpPr txBox="1"/>
          <p:nvPr/>
        </p:nvSpPr>
        <p:spPr>
          <a:xfrm>
            <a:off x="7081007" y="3247438"/>
            <a:ext cx="461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endParaRPr lang="zh-CN" altLang="en-US" sz="3200"/>
          </a:p>
        </p:txBody>
      </p:sp>
      <p:sp>
        <p:nvSpPr>
          <p:cNvPr id="11" name="文本框 10"/>
          <p:cNvSpPr txBox="1"/>
          <p:nvPr/>
        </p:nvSpPr>
        <p:spPr>
          <a:xfrm>
            <a:off x="2304564" y="4410571"/>
            <a:ext cx="1084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熊猫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04564" y="4872236"/>
            <a:ext cx="1084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57.5%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59576" y="4410614"/>
            <a:ext cx="1323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线虫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79242" y="4872235"/>
            <a:ext cx="1084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8.2%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98807" y="4410571"/>
            <a:ext cx="1220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长臂猿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34569" y="4872235"/>
            <a:ext cx="1084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99.3%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6599" y="5238638"/>
            <a:ext cx="11498799" cy="111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与噪声扰动的区别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：对抗样本与添加噪声扰动的样本相比，对抗样本的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扰动幅度更低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，但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被误分类的概率更高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背景回顾</a:t>
            </a:r>
            <a:r>
              <a:rPr kumimoji="1" lang="en-US" altLang="zh-CN"/>
              <a:t>——</a:t>
            </a:r>
            <a:r>
              <a:rPr kumimoji="1" lang="zh-CN" altLang="en-US"/>
              <a:t>模型预测准确率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221249" y="966652"/>
                <a:ext cx="2303874" cy="2113464"/>
              </a:xfrm>
              <a:prstGeom prst="rect">
                <a:avLst/>
              </a:prstGeom>
              <a:solidFill>
                <a:schemeClr val="accent1">
                  <a:lumMod val="10000"/>
                  <a:lumOff val="9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200000"/>
                  </a:lnSpc>
                </a:pPr>
                <a:r>
                  <a:rPr kumimoji="1" lang="zh-CN" altLang="en-US" sz="2400" b="1">
                    <a:latin typeface="黑体" panose="02010609060101010101" pitchFamily="49" charset="-122"/>
                    <a:ea typeface="黑体" panose="02010609060101010101" pitchFamily="49" charset="-122"/>
                  </a:rPr>
                  <a:t>神经网络模型</a:t>
                </a:r>
                <a:endPara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𝑀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(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𝑋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kumimoji="1" lang="zh-CN" altLang="en-US" sz="240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249" y="966652"/>
                <a:ext cx="2303874" cy="2113464"/>
              </a:xfrm>
              <a:prstGeom prst="rect">
                <a:avLst/>
              </a:prstGeom>
              <a:blipFill rotWithShape="1">
                <a:blip r:embed="rId3"/>
                <a:stretch>
                  <a:fillRect l="-293" t="-309" r="-254" b="-283"/>
                </a:stretch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767157" y="1413422"/>
                <a:ext cx="17678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原始样本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𝐶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</m:oMath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57" y="1413422"/>
                <a:ext cx="1767839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4" t="-118" r="4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767157" y="2410487"/>
                <a:ext cx="17678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对抗样本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𝐴</m:t>
                    </m:r>
                  </m:oMath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57" y="2410487"/>
                <a:ext cx="1767839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4" t="-6" r="4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线箭头连接符 21"/>
          <p:cNvCxnSpPr>
            <a:stCxn id="18" idx="3"/>
          </p:cNvCxnSpPr>
          <p:nvPr/>
        </p:nvCxnSpPr>
        <p:spPr>
          <a:xfrm>
            <a:off x="2534996" y="1644255"/>
            <a:ext cx="1686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stCxn id="20" idx="3"/>
          </p:cNvCxnSpPr>
          <p:nvPr/>
        </p:nvCxnSpPr>
        <p:spPr>
          <a:xfrm>
            <a:off x="2534996" y="2641320"/>
            <a:ext cx="168625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6525123" y="1644255"/>
            <a:ext cx="1686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8211375" y="1413422"/>
                <a:ext cx="3188141" cy="490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argmax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𝑀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𝐶</m:t>
                          </m:r>
                        </m:e>
                      </m:d>
                      <m:r>
                        <a:rPr lang="en-US" altLang="zh-CN" sz="2400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375" y="1413422"/>
                <a:ext cx="3188141" cy="490840"/>
              </a:xfrm>
              <a:prstGeom prst="rect">
                <a:avLst/>
              </a:prstGeom>
              <a:blipFill rotWithShape="1">
                <a:blip r:embed="rId6"/>
                <a:stretch>
                  <a:fillRect l="-6" t="-111" r="20" b="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线箭头连接符 28"/>
          <p:cNvCxnSpPr/>
          <p:nvPr/>
        </p:nvCxnSpPr>
        <p:spPr>
          <a:xfrm>
            <a:off x="6525123" y="2641319"/>
            <a:ext cx="168625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8211376" y="2410487"/>
                <a:ext cx="3257810" cy="490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0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argmax</m:t>
                          </m:r>
                        </m:e>
                        <m:sub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𝑀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</m:t>
                          </m:r>
                        </m:e>
                      </m:d>
                      <m:r>
                        <a:rPr lang="en-US" altLang="zh-CN" sz="2400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 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376" y="2410487"/>
                <a:ext cx="3257810" cy="490840"/>
              </a:xfrm>
              <a:prstGeom prst="rect">
                <a:avLst/>
              </a:prstGeom>
              <a:blipFill rotWithShape="1">
                <a:blip r:embed="rId7"/>
                <a:stretch>
                  <a:fillRect l="-6" t="-6" r="14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/>
          <p:cNvSpPr txBox="1"/>
          <p:nvPr/>
        </p:nvSpPr>
        <p:spPr>
          <a:xfrm>
            <a:off x="767156" y="3524372"/>
            <a:ext cx="10702029" cy="2236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Top-1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Accuracy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：模型输出的概率向量中概率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排名第一的类别与实际结果相符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的准确率。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Top-5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Accuracy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：模型输出的概率向量中概率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排名前五的类别中包含实际结果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的准确率。 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背景回顾</a:t>
            </a:r>
            <a:r>
              <a:rPr kumimoji="1" lang="en-US" altLang="zh-CN"/>
              <a:t>——</a:t>
            </a:r>
            <a:r>
              <a:rPr kumimoji="1" lang="zh-CN" altLang="en-US"/>
              <a:t>实验方案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82" y="1098550"/>
            <a:ext cx="4152900" cy="46609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028950" y="1754038"/>
            <a:ext cx="117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直接输入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028949" y="4818158"/>
            <a:ext cx="117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间接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800598" y="1819440"/>
            <a:ext cx="6608367" cy="3219120"/>
            <a:chOff x="4826975" y="1938704"/>
            <a:chExt cx="6608367" cy="321912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6975" y="1938704"/>
              <a:ext cx="6608367" cy="2849788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5326672" y="4788492"/>
              <a:ext cx="11737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混合排版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445593" y="4788492"/>
              <a:ext cx="13711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打印并拍照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761870" y="4788492"/>
              <a:ext cx="11503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提取图像</a:t>
              </a:r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493770" y="1098550"/>
            <a:ext cx="8724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Roboto Regular"/>
              </a:rPr>
              <a:t>实验一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493770" y="3197860"/>
            <a:ext cx="8724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Roboto Regular"/>
              </a:rPr>
              <a:t>实验二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/>
              <a:t>02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/>
              <a:t>代码展示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3936" y="135612"/>
            <a:ext cx="9377026" cy="544007"/>
          </a:xfrm>
        </p:spPr>
        <p:txBody>
          <a:bodyPr>
            <a:normAutofit/>
          </a:bodyPr>
          <a:lstStyle/>
          <a:p>
            <a:r>
              <a:rPr kumimoji="1" lang="zh-CN" altLang="en-US"/>
              <a:t>对抗样本的生成</a:t>
            </a:r>
            <a:r>
              <a:rPr kumimoji="1" lang="en-US" altLang="zh-CN"/>
              <a:t>——FM(Fast Method)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46600" y="923326"/>
                <a:ext cx="11498799" cy="2318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411480" hangingPunct="0"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   </a:t>
                </a:r>
                <a:r>
                  <a:rPr lang="en-US" altLang="zh-CN" sz="2400" dirty="0">
                    <a:solidFill>
                      <a:srgbClr val="005493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  <a:sym typeface="Roboto Regular"/>
                  </a:rPr>
                  <a:t>FGSM(Fast Gradient Sign Method)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：在白盒环境下，求出模型损失函数对输入的导数，用符号函数确定梯度方向，乘以一个步长</a:t>
                </a:r>
                <a14:m>
                  <m:oMath xmlns:m="http://schemas.openxmlformats.org/officeDocument/2006/math">
                    <m:r>
                      <a:rPr lang="zh-CN" altLang="en-US" sz="24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Regular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Regular"/>
                      </a:rPr>
                      <m:t>𝜖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Regular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，即得到一个扰动。其中步长</a:t>
                </a:r>
                <a14:m>
                  <m:oMath xmlns:m="http://schemas.openxmlformats.org/officeDocument/2006/math">
                    <m:r>
                      <a:rPr lang="zh-CN" altLang="en-US" sz="24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Regular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Regular"/>
                      </a:rPr>
                      <m:t>𝜖</m:t>
                    </m:r>
                    <m:r>
                      <a:rPr lang="zh-CN" altLang="en-US" sz="24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Regular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为超参数。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  <a:sym typeface="Roboto Regular"/>
                </a:endParaRPr>
              </a:p>
              <a:p>
                <a:pPr lvl="0" algn="just" defTabSz="411480" hangingPunc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𝑎𝑑𝑣</m:t>
                          </m:r>
                        </m:sup>
                      </m:sSup>
                      <m:r>
                        <a:rPr lang="en-US" altLang="zh-CN" sz="2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Roboto Regular"/>
                        </a:rPr>
                        <m:t>=</m:t>
                      </m:r>
                      <m:r>
                        <a:rPr lang="en-US" altLang="zh-CN" sz="2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Roboto Regular"/>
                        </a:rPr>
                        <m:t>𝑿</m:t>
                      </m:r>
                      <m:r>
                        <a:rPr lang="en-US" altLang="zh-CN" sz="2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Roboto Regular"/>
                        </a:rPr>
                        <m:t>+</m:t>
                      </m:r>
                      <m:r>
                        <a:rPr lang="en-US" altLang="zh-CN" sz="2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 Regular"/>
                        </a:rPr>
                        <m:t>𝜖</m:t>
                      </m:r>
                      <m:r>
                        <m:rPr>
                          <m:sty m:val="p"/>
                        </m:rPr>
                        <a:rPr lang="en-US" altLang="zh-CN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 Regular"/>
                        </a:rPr>
                        <m:t>sign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Regular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  <m:t>𝑿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Regular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  <m:t>𝑿</m:t>
                              </m:r>
                              <m:r>
                                <a:rPr lang="en-US" altLang="zh-CN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Regular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Regular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Regular"/>
                                    </a:rPr>
                                    <m:t>𝑡𝑟𝑢𝑒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sym typeface="Roboto Regular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00" y="923326"/>
                <a:ext cx="11498799" cy="2318135"/>
              </a:xfrm>
              <a:prstGeom prst="rect">
                <a:avLst/>
              </a:prstGeom>
              <a:blipFill rotWithShape="1">
                <a:blip r:embed="rId3"/>
                <a:stretch>
                  <a:fillRect l="-5" t="-2" r="1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973" y="3401346"/>
            <a:ext cx="1765300" cy="1752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401" y="3420396"/>
            <a:ext cx="1701800" cy="1689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8329" y="3445796"/>
            <a:ext cx="1701800" cy="16637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172913" y="3998310"/>
            <a:ext cx="461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endParaRPr lang="zh-CN" altLang="en-US" sz="3200"/>
          </a:p>
        </p:txBody>
      </p:sp>
      <p:sp>
        <p:nvSpPr>
          <p:cNvPr id="19" name="文本框 18"/>
          <p:cNvSpPr txBox="1"/>
          <p:nvPr/>
        </p:nvSpPr>
        <p:spPr>
          <a:xfrm>
            <a:off x="7115841" y="3998310"/>
            <a:ext cx="4615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endParaRPr lang="zh-CN" altLang="en-US" sz="3200"/>
          </a:p>
        </p:txBody>
      </p:sp>
      <p:sp>
        <p:nvSpPr>
          <p:cNvPr id="20" name="文本框 19"/>
          <p:cNvSpPr txBox="1"/>
          <p:nvPr/>
        </p:nvSpPr>
        <p:spPr>
          <a:xfrm>
            <a:off x="2304564" y="5543101"/>
            <a:ext cx="1084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熊猫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04564" y="6004766"/>
            <a:ext cx="1084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57.5%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59576" y="5543144"/>
            <a:ext cx="1323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线虫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79242" y="6004765"/>
            <a:ext cx="1084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8.2%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98807" y="5543101"/>
            <a:ext cx="1220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长臂猿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334569" y="6004765"/>
            <a:ext cx="1084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99.3%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2671153" y="5160568"/>
                <a:ext cx="3512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Roboto Regular"/>
                        </a:rPr>
                        <m:t>𝑿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153" y="5160568"/>
                <a:ext cx="351272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98" t="-151" r="131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4700717" y="5160568"/>
                <a:ext cx="2241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 Regular"/>
                        </a:rPr>
                        <m:t>𝜖</m:t>
                      </m:r>
                      <m:r>
                        <m:rPr>
                          <m:sty m:val="p"/>
                        </m:rPr>
                        <a:rPr lang="en-US" altLang="zh-CN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 Regular"/>
                        </a:rPr>
                        <m:t>sign</m:t>
                      </m:r>
                      <m:d>
                        <m:dPr>
                          <m:ctrlPr>
                            <a:rPr lang="en-US" altLang="zh-CN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Regular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zh-CN" sz="1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  <m:t>𝑿</m:t>
                              </m:r>
                            </m:sub>
                          </m:sSub>
                          <m:r>
                            <a:rPr lang="en-US" altLang="zh-CN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Regular"/>
                            </a:rPr>
                            <m:t>𝐽</m:t>
                          </m:r>
                          <m:r>
                            <a:rPr lang="en-US" altLang="zh-CN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Regular"/>
                            </a:rPr>
                            <m:t>(</m:t>
                          </m:r>
                          <m:r>
                            <a:rPr lang="en-US" altLang="zh-CN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Regular"/>
                            </a:rPr>
                            <m:t>𝑿</m:t>
                          </m:r>
                          <m:r>
                            <a:rPr lang="en-US" altLang="zh-CN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Regular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  <m:t>𝑡𝑟𝑢𝑒</m:t>
                              </m:r>
                            </m:sub>
                          </m:sSub>
                          <m:r>
                            <a:rPr lang="en-US" altLang="zh-CN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Regular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717" y="5160568"/>
                <a:ext cx="224150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20" t="-151" r="18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7476394" y="5160568"/>
                <a:ext cx="26650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Roboto Regular"/>
                        </a:rPr>
                        <m:t>𝑿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Roboto Regular"/>
                        </a:rPr>
                        <m:t>+</m:t>
                      </m:r>
                      <m:r>
                        <a:rPr lang="en-US" altLang="zh-CN" sz="18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 Regular"/>
                        </a:rPr>
                        <m:t>𝜖</m:t>
                      </m:r>
                      <m:r>
                        <m:rPr>
                          <m:sty m:val="p"/>
                        </m:rPr>
                        <a:rPr lang="en-US" altLang="zh-CN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 Regular"/>
                        </a:rPr>
                        <m:t>sign</m:t>
                      </m:r>
                      <m:d>
                        <m:dPr>
                          <m:ctrlPr>
                            <a:rPr lang="en-US" altLang="zh-CN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Regular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zh-CN" sz="1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  <m:t>𝑿</m:t>
                              </m:r>
                            </m:sub>
                          </m:sSub>
                          <m:r>
                            <a:rPr lang="en-US" altLang="zh-CN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Regular"/>
                            </a:rPr>
                            <m:t>𝐽</m:t>
                          </m:r>
                          <m:r>
                            <a:rPr lang="en-US" altLang="zh-CN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Regular"/>
                            </a:rPr>
                            <m:t>(</m:t>
                          </m:r>
                          <m:r>
                            <a:rPr lang="en-US" altLang="zh-CN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Regular"/>
                            </a:rPr>
                            <m:t>𝑿</m:t>
                          </m:r>
                          <m:r>
                            <a:rPr lang="en-US" altLang="zh-CN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Regular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  <m:t>𝑡𝑟𝑢𝑒</m:t>
                              </m:r>
                            </m:sub>
                          </m:sSub>
                          <m:r>
                            <a:rPr lang="en-US" altLang="zh-CN" sz="18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Regular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394" y="5160568"/>
                <a:ext cx="2665038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20" t="-151" r="18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53936" y="135612"/>
            <a:ext cx="9377026" cy="544007"/>
          </a:xfrm>
        </p:spPr>
        <p:txBody>
          <a:bodyPr>
            <a:normAutofit/>
          </a:bodyPr>
          <a:lstStyle/>
          <a:p>
            <a:r>
              <a:rPr kumimoji="1" lang="zh-CN" altLang="en-US"/>
              <a:t>对抗样本的生成</a:t>
            </a:r>
            <a:r>
              <a:rPr kumimoji="1" lang="en-US" altLang="zh-CN"/>
              <a:t>——BIM(Basic Iterative Method)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46600" y="923326"/>
                <a:ext cx="11498799" cy="5240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411480" hangingPunct="0">
                  <a:lnSpc>
                    <a:spcPct val="20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   </a:t>
                </a:r>
                <a:r>
                  <a:rPr lang="en-US" altLang="zh-CN" sz="2400" dirty="0">
                    <a:solidFill>
                      <a:srgbClr val="005493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  <a:sym typeface="Roboto Regular"/>
                  </a:rPr>
                  <a:t>BIM(Basic Iterative Method)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  <a:sym typeface="Roboto Regular"/>
                  </a:rPr>
                  <a:t>：以小步长多次使用</a:t>
                </a: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  <a:sym typeface="Roboto Regular"/>
                  </a:rPr>
                  <a:t>FM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Arial" panose="020B0604020202020204" pitchFamily="34" charset="0"/>
                    <a:sym typeface="Roboto Regular"/>
                  </a:rPr>
                  <a:t>，每次迭代后的图像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中的每个像素都在迭代前图像对应像素的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Roboto Regular"/>
                      </a:rPr>
                      <m:t>𝜖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Roboto Regular"/>
                      </a:rPr>
                      <m:t>−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邻域内，即有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  <a:sym typeface="Roboto Regular"/>
                </a:endParaRPr>
              </a:p>
              <a:p>
                <a:pPr algn="just" defTabSz="411480" hangingPunct="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  <m:t>𝑁</m:t>
                          </m:r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  <m:t>𝑥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  <m:t>,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  <m:t>𝑦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  <m:t>,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  <m:t>𝑧</m:t>
                          </m:r>
                        </m:e>
                      </m:d>
                      <m:r>
                        <a:rPr lang="en-US" altLang="zh-CN" sz="2400" b="0" i="1" dirty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  <a:sym typeface="Roboto Regular"/>
                        </a:rPr>
                        <m:t>∈[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</m:ctrlPr>
                        </m:dPr>
                        <m:e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  <m:t>𝑥</m:t>
                          </m:r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  <m:t>,</m:t>
                          </m:r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  <m:t>𝑦</m:t>
                          </m:r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  <m:t>,</m:t>
                          </m:r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  <m:t>𝑧</m:t>
                          </m:r>
                        </m:e>
                      </m:d>
                      <m:r>
                        <a:rPr lang="en-US" altLang="zh-CN" sz="2400" b="0" i="1" dirty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  <a:sym typeface="Roboto Regular"/>
                        </a:rPr>
                        <m:t>−</m:t>
                      </m:r>
                      <m:r>
                        <a:rPr lang="en-US" altLang="zh-CN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  <a:sym typeface="Roboto Regular"/>
                        </a:rPr>
                        <m:t>𝜖</m:t>
                      </m:r>
                      <m:r>
                        <a:rPr lang="en-US" altLang="zh-CN" sz="2400" b="0" i="1" dirty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  <a:sym typeface="Roboto Regular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  <a:sym typeface="Roboto Regular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  <m:t>𝑥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  <m:t>,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  <m:t>𝑦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  <m:t>,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Arial" panose="020B0604020202020204" pitchFamily="34" charset="0"/>
                              <a:sym typeface="Roboto Regular"/>
                            </a:rPr>
                            <m:t>𝑧</m:t>
                          </m:r>
                        </m:e>
                      </m:d>
                      <m:r>
                        <a:rPr lang="en-US" altLang="zh-CN" sz="2400" b="0" i="1" dirty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  <a:sym typeface="Roboto Regular"/>
                        </a:rPr>
                        <m:t>+</m:t>
                      </m:r>
                      <m:r>
                        <a:rPr lang="en-US" altLang="zh-CN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  <a:sym typeface="Roboto Regular"/>
                        </a:rPr>
                        <m:t>𝜖</m:t>
                      </m:r>
                      <m:r>
                        <a:rPr lang="en-US" altLang="zh-CN" sz="2400" b="0" i="1" dirty="0">
                          <a:latin typeface="Cambria Math" panose="020405030504060302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  <a:sym typeface="Roboto Regular"/>
                        </a:rPr>
                        <m:t>]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  <a:sym typeface="Roboto Regular"/>
                </a:endParaRPr>
              </a:p>
              <a:p>
                <a:pPr algn="just" defTabSz="411480" hangingPunct="0">
                  <a:lnSpc>
                    <a:spcPct val="200000"/>
                  </a:lnSpc>
                </a:pP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  <a:sym typeface="Roboto Regular"/>
                  </a:rPr>
                  <a:t>	BIM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表达式为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  <a:sym typeface="Roboto Regular"/>
                </a:endParaRPr>
              </a:p>
              <a:p>
                <a:pPr lvl="0" algn="just" defTabSz="411480" hangingPunct="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</m:ctrlPr>
                        </m:sSubSupPr>
                        <m:e>
                          <m:r>
                            <a:rPr lang="en-US" altLang="zh-CN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𝑎𝑑𝑣</m:t>
                          </m:r>
                        </m:sup>
                      </m:sSubSup>
                      <m:r>
                        <a:rPr lang="en-US" altLang="zh-CN" sz="2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Roboto Regular"/>
                        </a:rPr>
                        <m:t>=</m:t>
                      </m:r>
                      <m:r>
                        <a:rPr lang="en-US" altLang="zh-CN" sz="2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Roboto Regular"/>
                        </a:rPr>
                        <m:t>𝑿</m:t>
                      </m:r>
                      <m:r>
                        <a:rPr lang="en-US" altLang="zh-CN" sz="2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Roboto Regular"/>
                        </a:rPr>
                        <m:t>,  </m:t>
                      </m:r>
                      <m:sSubSup>
                        <m:sSubSupPr>
                          <m:ctrlP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</m:ctrlPr>
                        </m:sSubSupPr>
                        <m:e>
                          <m:r>
                            <a:rPr lang="en-US" altLang="zh-CN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𝑁</m:t>
                          </m:r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+1</m:t>
                          </m:r>
                        </m:sub>
                        <m:sup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𝑎𝑑𝑣</m:t>
                          </m:r>
                        </m:sup>
                      </m:sSubSup>
                      <m:r>
                        <a:rPr lang="en-US" altLang="zh-CN" sz="2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Roboto Regular"/>
                        </a:rPr>
                        <m:t>=</m:t>
                      </m:r>
                      <m:r>
                        <a:rPr lang="en-US" altLang="zh-CN" sz="2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Roboto Regular"/>
                        </a:rPr>
                        <m:t>𝐶𝑙𝑖</m:t>
                      </m:r>
                      <m:sSub>
                        <m:sSubPr>
                          <m:ctrlP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</m:ctrlPr>
                        </m:sSubPr>
                        <m:e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𝑋</m:t>
                          </m:r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,</m:t>
                          </m:r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Regular"/>
                            </a:rPr>
                            <m:t>𝜖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Roboto Regular"/>
                        </a:rPr>
                        <m:t>{</m:t>
                      </m:r>
                      <m:sSubSup>
                        <m:sSubSupPr>
                          <m:ctrlP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</m:ctrlPr>
                        </m:sSubSupPr>
                        <m:e>
                          <m:r>
                            <a:rPr lang="en-US" altLang="zh-CN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𝑁</m:t>
                          </m:r>
                        </m:sub>
                        <m:sup>
                          <m: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Roboto Regular"/>
                            </a:rPr>
                            <m:t>𝑎𝑑𝑣</m:t>
                          </m:r>
                        </m:sup>
                      </m:sSubSup>
                      <m:r>
                        <a:rPr lang="en-US" altLang="zh-CN" sz="2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Roboto Regular"/>
                        </a:rPr>
                        <m:t>+</m:t>
                      </m:r>
                      <m:r>
                        <a:rPr lang="en-US" altLang="zh-CN" sz="2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 Regular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altLang="zh-CN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 Regular"/>
                        </a:rPr>
                        <m:t>sign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Regular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  <m:t>𝑿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 Regular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Regular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Regular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Regular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Regular"/>
                                    </a:rPr>
                                    <m:t>𝑎𝑑𝑣</m:t>
                                  </m:r>
                                </m:sup>
                              </m:sSubSup>
                              <m:r>
                                <a:rPr lang="en-US" altLang="zh-CN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 Regular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Regular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Regular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Roboto Regular"/>
                                    </a:rPr>
                                    <m:t>𝑡𝑟𝑢𝑒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  <a:sym typeface="Roboto Regular"/>
                </a:endParaRPr>
              </a:p>
              <a:p>
                <a:pPr lvl="0" algn="just" defTabSz="411480" hangingPunct="0">
                  <a:lnSpc>
                    <a:spcPct val="20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文中取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Roboto Regular"/>
                      </a:rPr>
                      <m:t>𝛼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Roboto Regular"/>
                      </a:rPr>
                      <m:t>=1,  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Roboto Regular"/>
                      </a:rPr>
                      <m:t>𝑁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Roboto Regular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Roboto Regular"/>
                      </a:rPr>
                      <m:t>min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Roboto Regular"/>
                      </a:rPr>
                      <m:t>(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Regular"/>
                      </a:rPr>
                      <m:t>𝜖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Regular"/>
                      </a:rPr>
                      <m:t>+4,1.25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Roboto Regular"/>
                      </a:rPr>
                      <m:t>𝜖</m:t>
                    </m:r>
                    <m:r>
                      <a:rPr lang="en-US" altLang="zh-CN" sz="2400" b="0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Roboto Regular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.</a:t>
                </a:r>
              </a:p>
              <a:p>
                <a:pPr lvl="0" algn="just" defTabSz="411480" hangingPunct="0">
                  <a:lnSpc>
                    <a:spcPct val="200000"/>
                  </a:lnSpc>
                </a:pP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	</a:t>
                </a:r>
                <a:r>
                  <a:rPr lang="en-US" altLang="zh-CN" sz="2400" dirty="0">
                    <a:latin typeface="Arial" panose="020B0604020202020204" pitchFamily="34" charset="0"/>
                    <a:ea typeface="黑体" panose="02010609060101010101" pitchFamily="49" charset="-122"/>
                    <a:cs typeface="Arial" panose="020B0604020202020204" pitchFamily="34" charset="0"/>
                    <a:sym typeface="Roboto Regular"/>
                  </a:rPr>
                  <a:t>BIM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通过迭代优化可能可以找到更好的对抗样本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  <a:sym typeface="Roboto Regular"/>
                  </a:rPr>
                  <a:t>.</a:t>
                </a:r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sym typeface="Roboto Regular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00" y="923326"/>
                <a:ext cx="11498799" cy="5240089"/>
              </a:xfrm>
              <a:prstGeom prst="rect">
                <a:avLst/>
              </a:prstGeom>
              <a:blipFill rotWithShape="1">
                <a:blip r:embed="rId3"/>
                <a:stretch>
                  <a:fillRect l="-5" t="-1" r="1" b="-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fb016ee-c3b8-4655-8167-c18d6b2eaea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edec5f8-f39d-43e3-ac17-ac6c3d16f228}"/>
</p:tagLst>
</file>

<file path=ppt/theme/theme1.xml><?xml version="1.0" encoding="utf-8"?>
<a:theme xmlns:a="http://schemas.openxmlformats.org/drawingml/2006/main" name="1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060"/>
      </a:accent1>
      <a:accent2>
        <a:srgbClr val="002060"/>
      </a:accent2>
      <a:accent3>
        <a:srgbClr val="002060"/>
      </a:accent3>
      <a:accent4>
        <a:srgbClr val="C00000"/>
      </a:accent4>
      <a:accent5>
        <a:srgbClr val="C00000"/>
      </a:accent5>
      <a:accent6>
        <a:srgbClr val="C00000"/>
      </a:accent6>
      <a:hlink>
        <a:srgbClr val="C00000"/>
      </a:hlink>
      <a:folHlink>
        <a:srgbClr val="C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060"/>
      </a:accent1>
      <a:accent2>
        <a:srgbClr val="002060"/>
      </a:accent2>
      <a:accent3>
        <a:srgbClr val="002060"/>
      </a:accent3>
      <a:accent4>
        <a:srgbClr val="C00000"/>
      </a:accent4>
      <a:accent5>
        <a:srgbClr val="C00000"/>
      </a:accent5>
      <a:accent6>
        <a:srgbClr val="C00000"/>
      </a:accent6>
      <a:hlink>
        <a:srgbClr val="C00000"/>
      </a:hlink>
      <a:folHlink>
        <a:srgbClr val="C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1296</Words>
  <Application>Microsoft Macintosh PowerPoint</Application>
  <PresentationFormat>宽屏</PresentationFormat>
  <Paragraphs>148</Paragraphs>
  <Slides>21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等线</vt:lpstr>
      <vt:lpstr>等线 Light</vt:lpstr>
      <vt:lpstr>黑体</vt:lpstr>
      <vt:lpstr>微软雅黑</vt:lpstr>
      <vt:lpstr>PingFang SC</vt:lpstr>
      <vt:lpstr>Arial</vt:lpstr>
      <vt:lpstr>Cambria Math</vt:lpstr>
      <vt:lpstr>Times New Roman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Yuze Xuan</dc:creator>
  <cp:lastModifiedBy>宣 羽泽</cp:lastModifiedBy>
  <cp:revision>240</cp:revision>
  <dcterms:created xsi:type="dcterms:W3CDTF">2021-11-06T02:49:00Z</dcterms:created>
  <dcterms:modified xsi:type="dcterms:W3CDTF">2021-12-06T12:14:06Z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7AE976B294AA4D1EB5904CD379D06A56</vt:lpwstr>
  </property>
  <property fmtid="{D5CDD505-2E9C-101B-9397-08002B2CF9AE}" pid="3" name="KSOProductBuildVer">
    <vt:lpwstr>2052-11.1.0.11115</vt:lpwstr>
  </property>
</Properties>
</file>